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78" r:id="rId3"/>
    <p:sldId id="257" r:id="rId4"/>
    <p:sldId id="272" r:id="rId5"/>
    <p:sldId id="277" r:id="rId6"/>
    <p:sldId id="281" r:id="rId7"/>
    <p:sldId id="283" r:id="rId8"/>
    <p:sldId id="285" r:id="rId9"/>
    <p:sldId id="286" r:id="rId10"/>
    <p:sldId id="282" r:id="rId11"/>
    <p:sldId id="288" r:id="rId12"/>
    <p:sldId id="291" r:id="rId13"/>
    <p:sldId id="292" r:id="rId14"/>
    <p:sldId id="293" r:id="rId15"/>
    <p:sldId id="275" r:id="rId16"/>
    <p:sldId id="287" r:id="rId17"/>
    <p:sldId id="256" r:id="rId18"/>
    <p:sldId id="27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/>
    <p:restoredTop sz="95958"/>
  </p:normalViewPr>
  <p:slideViewPr>
    <p:cSldViewPr snapToGrid="0" snapToObjects="1">
      <p:cViewPr>
        <p:scale>
          <a:sx n="102" d="100"/>
          <a:sy n="102" d="100"/>
        </p:scale>
        <p:origin x="89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7464-4F0C-D648-99EE-D9F58DDC1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C88C7-ADD5-9C4D-B607-F6BB2CA7D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C56E7-2CA4-0943-A616-7D3423A4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1A4B6-122C-5745-A005-BBB95D03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131FF-BF7B-4448-A25E-2D127E6E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6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8050-1BD4-704A-A6B5-CBCFB38C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3B8F4-F591-7D42-BE14-F33424326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4DC9-1232-AF4B-A668-5E471AF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33A95-5E01-EC41-BE45-A6F7AAD3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FE5C3-739A-CD4B-8FC9-FF7009D3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4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40665F-192D-F34D-BF21-35DA08A95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FB726-0E62-0944-9593-B7706C4F4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D23A8-D082-BC4B-9890-BD34AF4D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5917-ACCC-6E49-A7F4-103F4457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98745-F16A-D042-BF95-A5CC9A1C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6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42C8-3CDC-7946-B1F3-D31C5400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78369-586C-A84A-BBE6-E89ADA38B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6EAD0-61D8-124B-BCCC-D85D7CC1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A1877-7AA6-E045-9447-3F010238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5D202-27B3-A64A-A0F1-04420FCC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2EDC-DAB5-2E44-9FC4-7A695A44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F3834-6BF3-DD4A-A423-79CF55629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43AE-3CD1-A044-95A1-195771F0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CFE91-EF94-4041-A8C1-94FF0F680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4DAF-3150-424C-8472-7DD138DA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6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6988-059B-2543-9F49-9B72C8F9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C8C41-15B1-D748-BC81-52E0DEE59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6CC55-9C22-A346-B783-F9B13E6A5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CB60F-E1F5-2C4E-8414-06634B53E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9CD81-8D9E-C548-A8A6-7FAC6E59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1E2B7-C8E2-0048-9695-C4774E0B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2159-E8E9-0843-B043-7BD7A94B8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93B3C-4845-D041-A365-22FAC6E7E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8D55C-9001-E149-BCDC-A9F939F36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95EC7-05CD-FA4E-B804-6AF7F9C39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8B86B-1B06-4944-AF22-6C358B73E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82EBF-B708-9640-A059-5EF63F3C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91C06C-6994-2E4C-94F6-2544D2E0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A7AD7-E11C-914B-A90B-4A291746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1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E672-C03F-BF41-BA32-D904A06C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D4134-6E5E-6B45-9D6E-00351D7A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095FB-660A-9C4E-ABCF-5EB9B706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A34D-5D6F-8A48-AE46-119ED981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3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1913B-94EB-414E-A053-2A58B343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E6B99-D43C-E744-A222-FD5DEA46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3BEF8-C68D-664D-9D44-586E0A03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5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9276-55CA-6546-B1E7-99ED9189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D930-DA31-854A-AB0F-2351AA0A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6A619-9B4C-3740-A104-1E4CCA1AF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C84D8-BE7B-6645-9DA0-5A58870F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40C57-4BD5-8A45-8887-1363702B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1514E-504D-BD41-B822-A9FECC8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521A-B6D2-784A-811A-8C4E2B1F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80DAE-E7A4-924B-A984-0E5501A32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5C933-D3A5-724F-A7C3-08989BD97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01711-4EF8-8848-A26C-9B0EF60B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8758E-04F8-B349-8B11-A584EBE9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F49BF-0C7C-8048-B2CE-83E88939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3751F-BB31-AE47-B57B-60C95EEB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8DBA7-54A4-ED49-B781-6D88BF817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9A6B7-070E-3741-B51C-5088B9E93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36300-39E9-CE45-BE27-037D241EEA44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182D-5861-E84A-9C92-86C5D30DA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78604-66C7-984E-B350-22919F942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27029-D4E7-C047-B300-F0293D3F1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1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arth.nullschool.ne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het.colorado.edu/sims/cheerpj/greenhouse/latest/greenhouse.html?simulation=greenhou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8C1D6F-5814-492C-8978-531F3353474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 of main points this week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BDF7E-C6AB-90E0-B882-9FC442C2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2" y="1231940"/>
            <a:ext cx="10384313" cy="2037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330EE-38BA-350A-6B85-583574C32EEB}"/>
              </a:ext>
            </a:extLst>
          </p:cNvPr>
          <p:cNvSpPr txBox="1"/>
          <p:nvPr/>
        </p:nvSpPr>
        <p:spPr>
          <a:xfrm>
            <a:off x="125730" y="765810"/>
            <a:ext cx="4869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the </a:t>
            </a:r>
            <a:r>
              <a:rPr lang="en-US" sz="2400" b="1" dirty="0"/>
              <a:t>Arrays</a:t>
            </a:r>
            <a:r>
              <a:rPr lang="en-US" sz="2400" dirty="0"/>
              <a:t> CGI …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25774-AF04-6347-D8A9-560A4C9C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016" y="3028950"/>
            <a:ext cx="4151564" cy="3032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BBC53-6019-08A4-455D-EF9C49913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10" y="3703551"/>
            <a:ext cx="6610350" cy="18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0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B18F80-9909-6F4D-B9EF-FB229199814D}"/>
              </a:ext>
            </a:extLst>
          </p:cNvPr>
          <p:cNvSpPr txBox="1"/>
          <p:nvPr/>
        </p:nvSpPr>
        <p:spPr>
          <a:xfrm>
            <a:off x="1575933" y="4676972"/>
            <a:ext cx="86049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 it </a:t>
            </a:r>
            <a:r>
              <a:rPr lang="en-US" sz="2400" b="1" dirty="0"/>
              <a:t>stormy</a:t>
            </a:r>
            <a:r>
              <a:rPr lang="en-US" sz="2400" dirty="0"/>
              <a:t> and </a:t>
            </a:r>
            <a:r>
              <a:rPr lang="en-US" sz="2400" b="1" dirty="0"/>
              <a:t>rainy</a:t>
            </a:r>
            <a:r>
              <a:rPr lang="en-US" sz="2400" dirty="0"/>
              <a:t> here, or </a:t>
            </a:r>
            <a:r>
              <a:rPr lang="en-US" sz="2400" b="1" dirty="0"/>
              <a:t>clear</a:t>
            </a:r>
            <a:r>
              <a:rPr lang="en-US" sz="2400" dirty="0"/>
              <a:t> and </a:t>
            </a:r>
            <a:r>
              <a:rPr lang="en-US" sz="2400" b="1" dirty="0"/>
              <a:t>dry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 this a </a:t>
            </a:r>
            <a:r>
              <a:rPr lang="en-US" sz="2400" b="1" dirty="0"/>
              <a:t>low-pressure</a:t>
            </a:r>
            <a:r>
              <a:rPr lang="en-US" sz="2400" dirty="0"/>
              <a:t> system or a </a:t>
            </a:r>
            <a:r>
              <a:rPr lang="en-US" sz="2400" b="1" dirty="0"/>
              <a:t>high-pressure</a:t>
            </a:r>
            <a:r>
              <a:rPr lang="en-US" sz="2400" dirty="0"/>
              <a:t> system?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899F83-1CE0-B175-053C-F0A936112311}"/>
              </a:ext>
            </a:extLst>
          </p:cNvPr>
          <p:cNvGrpSpPr/>
          <p:nvPr/>
        </p:nvGrpSpPr>
        <p:grpSpPr>
          <a:xfrm>
            <a:off x="2255382" y="684046"/>
            <a:ext cx="6162478" cy="3874507"/>
            <a:chOff x="2255381" y="684046"/>
            <a:chExt cx="7990401" cy="5139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3E3695-D38D-74FE-04D0-E98377A2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5381" y="684046"/>
              <a:ext cx="7990401" cy="513981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D9F6EA-5EBD-B4E1-82E2-4A8F036BC1CF}"/>
                </a:ext>
              </a:extLst>
            </p:cNvPr>
            <p:cNvSpPr/>
            <p:nvPr/>
          </p:nvSpPr>
          <p:spPr>
            <a:xfrm>
              <a:off x="3975216" y="3197679"/>
              <a:ext cx="2120784" cy="242575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9C0A50A-D6EC-F6DB-7FD5-F2684122F6D1}"/>
                </a:ext>
              </a:extLst>
            </p:cNvPr>
            <p:cNvSpPr/>
            <p:nvPr/>
          </p:nvSpPr>
          <p:spPr>
            <a:xfrm>
              <a:off x="4520063" y="3702570"/>
              <a:ext cx="1291127" cy="1980819"/>
            </a:xfrm>
            <a:prstGeom prst="arc">
              <a:avLst>
                <a:gd name="adj1" fmla="val 14599284"/>
                <a:gd name="adj2" fmla="val 0"/>
              </a:avLst>
            </a:prstGeom>
            <a:ln w="63500">
              <a:solidFill>
                <a:srgbClr val="C00000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9D19F2-2F34-01BC-AE04-B0A56AAF602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C4C8B-F44C-AEDB-9846-8F1B2BD6F642}"/>
              </a:ext>
            </a:extLst>
          </p:cNvPr>
          <p:cNvSpPr txBox="1"/>
          <p:nvPr/>
        </p:nvSpPr>
        <p:spPr>
          <a:xfrm>
            <a:off x="1925095" y="5932959"/>
            <a:ext cx="9262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Let’s look at some examples in </a:t>
            </a:r>
            <a:r>
              <a:rPr lang="en-US" sz="2400" dirty="0">
                <a:hlinkClick r:id="rId3"/>
              </a:rPr>
              <a:t>earth.nullschool.net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3382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C45D96-07AC-8196-B56E-A20FB815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1" y="4633344"/>
            <a:ext cx="3269412" cy="181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18F80-9909-6F4D-B9EF-FB229199814D}"/>
              </a:ext>
            </a:extLst>
          </p:cNvPr>
          <p:cNvSpPr txBox="1"/>
          <p:nvPr/>
        </p:nvSpPr>
        <p:spPr>
          <a:xfrm>
            <a:off x="5173170" y="3198167"/>
            <a:ext cx="6233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Which of these (A, B, or C) is “normal”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D19F2-2F34-01BC-AE04-B0A56AAF602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51E64-5C7A-1BBB-1500-2FA94DC0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1" y="2634858"/>
            <a:ext cx="3269412" cy="1841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FF12-FC32-D292-14CA-0677DB482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1" y="592868"/>
            <a:ext cx="3298261" cy="1841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EF150-9903-ABFA-DFF9-3C6F87B08BDF}"/>
              </a:ext>
            </a:extLst>
          </p:cNvPr>
          <p:cNvSpPr txBox="1"/>
          <p:nvPr/>
        </p:nvSpPr>
        <p:spPr>
          <a:xfrm>
            <a:off x="2794909" y="592868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80004-740F-A1D5-6E19-C5D6FC46D8F6}"/>
              </a:ext>
            </a:extLst>
          </p:cNvPr>
          <p:cNvSpPr txBox="1"/>
          <p:nvPr/>
        </p:nvSpPr>
        <p:spPr>
          <a:xfrm>
            <a:off x="2794909" y="2672436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48629-634C-FFCA-3F45-509448C3ADAB}"/>
              </a:ext>
            </a:extLst>
          </p:cNvPr>
          <p:cNvSpPr txBox="1"/>
          <p:nvPr/>
        </p:nvSpPr>
        <p:spPr>
          <a:xfrm>
            <a:off x="2794909" y="4812295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79845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C45D96-07AC-8196-B56E-A20FB815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1" y="4633344"/>
            <a:ext cx="3269412" cy="1814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9D19F2-2F34-01BC-AE04-B0A56AAF602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51E64-5C7A-1BBB-1500-2FA94DC0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1" y="2634858"/>
            <a:ext cx="3269412" cy="1841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FF12-FC32-D292-14CA-0677DB482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1" y="592868"/>
            <a:ext cx="3298261" cy="1841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EF150-9903-ABFA-DFF9-3C6F87B08BDF}"/>
              </a:ext>
            </a:extLst>
          </p:cNvPr>
          <p:cNvSpPr txBox="1"/>
          <p:nvPr/>
        </p:nvSpPr>
        <p:spPr>
          <a:xfrm>
            <a:off x="2794909" y="592868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80004-740F-A1D5-6E19-C5D6FC46D8F6}"/>
              </a:ext>
            </a:extLst>
          </p:cNvPr>
          <p:cNvSpPr txBox="1"/>
          <p:nvPr/>
        </p:nvSpPr>
        <p:spPr>
          <a:xfrm>
            <a:off x="2794909" y="2672436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48629-634C-FFCA-3F45-509448C3ADAB}"/>
              </a:ext>
            </a:extLst>
          </p:cNvPr>
          <p:cNvSpPr txBox="1"/>
          <p:nvPr/>
        </p:nvSpPr>
        <p:spPr>
          <a:xfrm>
            <a:off x="2794909" y="4812295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D4144-A9CE-DABE-0D4B-AD43ED587B0A}"/>
              </a:ext>
            </a:extLst>
          </p:cNvPr>
          <p:cNvSpPr txBox="1"/>
          <p:nvPr/>
        </p:nvSpPr>
        <p:spPr>
          <a:xfrm>
            <a:off x="5173170" y="3198167"/>
            <a:ext cx="5525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Which of these (A, B, or C) is an El Niño?</a:t>
            </a:r>
          </a:p>
        </p:txBody>
      </p:sp>
    </p:spTree>
    <p:extLst>
      <p:ext uri="{BB962C8B-B14F-4D97-AF65-F5344CB8AC3E}">
        <p14:creationId xmlns:p14="http://schemas.microsoft.com/office/powerpoint/2010/main" val="38743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C45D96-07AC-8196-B56E-A20FB815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1" y="4633344"/>
            <a:ext cx="3269412" cy="1814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9D19F2-2F34-01BC-AE04-B0A56AAF602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51E64-5C7A-1BBB-1500-2FA94DC0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1" y="2634858"/>
            <a:ext cx="3269412" cy="1841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FF12-FC32-D292-14CA-0677DB482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1" y="592868"/>
            <a:ext cx="3298261" cy="1841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EF150-9903-ABFA-DFF9-3C6F87B08BDF}"/>
              </a:ext>
            </a:extLst>
          </p:cNvPr>
          <p:cNvSpPr txBox="1"/>
          <p:nvPr/>
        </p:nvSpPr>
        <p:spPr>
          <a:xfrm>
            <a:off x="2794909" y="592868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80004-740F-A1D5-6E19-C5D6FC46D8F6}"/>
              </a:ext>
            </a:extLst>
          </p:cNvPr>
          <p:cNvSpPr txBox="1"/>
          <p:nvPr/>
        </p:nvSpPr>
        <p:spPr>
          <a:xfrm>
            <a:off x="2794909" y="2672436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48629-634C-FFCA-3F45-509448C3ADAB}"/>
              </a:ext>
            </a:extLst>
          </p:cNvPr>
          <p:cNvSpPr txBox="1"/>
          <p:nvPr/>
        </p:nvSpPr>
        <p:spPr>
          <a:xfrm>
            <a:off x="2794909" y="4812295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D4144-A9CE-DABE-0D4B-AD43ED587B0A}"/>
              </a:ext>
            </a:extLst>
          </p:cNvPr>
          <p:cNvSpPr txBox="1"/>
          <p:nvPr/>
        </p:nvSpPr>
        <p:spPr>
          <a:xfrm>
            <a:off x="5173170" y="3198167"/>
            <a:ext cx="55253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is the ocean temperature off the coast of Peru so cold in B and C?</a:t>
            </a:r>
          </a:p>
        </p:txBody>
      </p:sp>
    </p:spTree>
    <p:extLst>
      <p:ext uri="{BB962C8B-B14F-4D97-AF65-F5344CB8AC3E}">
        <p14:creationId xmlns:p14="http://schemas.microsoft.com/office/powerpoint/2010/main" val="127979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C45D96-07AC-8196-B56E-A20FB815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1" y="4633344"/>
            <a:ext cx="3269412" cy="1814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9D19F2-2F34-01BC-AE04-B0A56AAF602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51E64-5C7A-1BBB-1500-2FA94DC0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1" y="2634858"/>
            <a:ext cx="3269412" cy="1841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FF12-FC32-D292-14CA-0677DB482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1" y="592868"/>
            <a:ext cx="3298261" cy="1841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EF150-9903-ABFA-DFF9-3C6F87B08BDF}"/>
              </a:ext>
            </a:extLst>
          </p:cNvPr>
          <p:cNvSpPr txBox="1"/>
          <p:nvPr/>
        </p:nvSpPr>
        <p:spPr>
          <a:xfrm>
            <a:off x="2794909" y="592868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80004-740F-A1D5-6E19-C5D6FC46D8F6}"/>
              </a:ext>
            </a:extLst>
          </p:cNvPr>
          <p:cNvSpPr txBox="1"/>
          <p:nvPr/>
        </p:nvSpPr>
        <p:spPr>
          <a:xfrm>
            <a:off x="2794909" y="2672436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48629-634C-FFCA-3F45-509448C3ADAB}"/>
              </a:ext>
            </a:extLst>
          </p:cNvPr>
          <p:cNvSpPr txBox="1"/>
          <p:nvPr/>
        </p:nvSpPr>
        <p:spPr>
          <a:xfrm>
            <a:off x="2794909" y="4812295"/>
            <a:ext cx="64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D4144-A9CE-DABE-0D4B-AD43ED587B0A}"/>
              </a:ext>
            </a:extLst>
          </p:cNvPr>
          <p:cNvSpPr txBox="1"/>
          <p:nvPr/>
        </p:nvSpPr>
        <p:spPr>
          <a:xfrm>
            <a:off x="5173169" y="3198167"/>
            <a:ext cx="68960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What’s the name we associate with these arrows?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Rossby waves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Trade winds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Jet stream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0307C70-918C-9B24-807D-91E22625FE6D}"/>
              </a:ext>
            </a:extLst>
          </p:cNvPr>
          <p:cNvSpPr/>
          <p:nvPr/>
        </p:nvSpPr>
        <p:spPr>
          <a:xfrm>
            <a:off x="1757497" y="2719606"/>
            <a:ext cx="8558134" cy="1638156"/>
          </a:xfrm>
          <a:prstGeom prst="arc">
            <a:avLst>
              <a:gd name="adj1" fmla="val 10774939"/>
              <a:gd name="adj2" fmla="val 21445536"/>
            </a:avLst>
          </a:prstGeom>
          <a:ln w="381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8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F31CF-4CF7-0500-AA10-B2B4D4D1B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13" r="47757" b="61113"/>
          <a:stretch/>
        </p:blipFill>
        <p:spPr>
          <a:xfrm>
            <a:off x="567887" y="1257299"/>
            <a:ext cx="9535064" cy="1727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8C1D6F-5814-492C-8978-531F3353474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By midnight Saturday</a:t>
            </a:r>
          </a:p>
        </p:txBody>
      </p:sp>
    </p:spTree>
    <p:extLst>
      <p:ext uri="{BB962C8B-B14F-4D97-AF65-F5344CB8AC3E}">
        <p14:creationId xmlns:p14="http://schemas.microsoft.com/office/powerpoint/2010/main" val="420383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F31CF-4CF7-0500-AA10-B2B4D4D1B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34"/>
          <a:stretch/>
        </p:blipFill>
        <p:spPr>
          <a:xfrm>
            <a:off x="97238" y="779929"/>
            <a:ext cx="11266314" cy="197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8C1D6F-5814-492C-8978-531F3353474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Preparations for next week</a:t>
            </a:r>
          </a:p>
        </p:txBody>
      </p:sp>
    </p:spTree>
    <p:extLst>
      <p:ext uri="{BB962C8B-B14F-4D97-AF65-F5344CB8AC3E}">
        <p14:creationId xmlns:p14="http://schemas.microsoft.com/office/powerpoint/2010/main" val="108250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EEC663-0F9C-114A-9519-36CD35472CB9}"/>
              </a:ext>
            </a:extLst>
          </p:cNvPr>
          <p:cNvSpPr/>
          <p:nvPr/>
        </p:nvSpPr>
        <p:spPr>
          <a:xfrm>
            <a:off x="97536" y="729889"/>
            <a:ext cx="8193024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Climate is a </a:t>
            </a:r>
            <a:r>
              <a:rPr lang="en-US" sz="2200" b="1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distribution</a:t>
            </a: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 of </a:t>
            </a:r>
            <a:r>
              <a:rPr lang="en-US" sz="2200" dirty="0">
                <a:solidFill>
                  <a:srgbClr val="222222"/>
                </a:solidFill>
                <a:latin typeface="Helvetica Neue" panose="02000503000000020004" pitchFamily="2" charset="0"/>
              </a:rPr>
              <a:t>possible </a:t>
            </a: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possible weather states </a:t>
            </a:r>
            <a:endParaRPr lang="en-US" sz="2200" b="0" i="0" u="none" strike="noStrike" dirty="0">
              <a:solidFill>
                <a:srgbClr val="1E4E79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Weather is a </a:t>
            </a:r>
            <a:r>
              <a:rPr lang="en-US" sz="2200" b="1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state</a:t>
            </a: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 in the distribution</a:t>
            </a:r>
            <a:endParaRPr lang="en-US" sz="2200" b="0" i="0" u="none" strike="noStrike" dirty="0">
              <a:solidFill>
                <a:srgbClr val="1E4E79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Extremes</a:t>
            </a: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 – the sides of the distribution</a:t>
            </a:r>
            <a:endParaRPr lang="en-US" sz="2200" b="1" i="0" u="none" strike="noStrike" dirty="0">
              <a:solidFill>
                <a:srgbClr val="1E4E79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Modeling </a:t>
            </a:r>
            <a:r>
              <a:rPr lang="en-US" sz="2200" dirty="0">
                <a:solidFill>
                  <a:srgbClr val="222222"/>
                </a:solidFill>
                <a:latin typeface="Helvetica Neue" panose="02000503000000020004" pitchFamily="2" charset="0"/>
              </a:rPr>
              <a:t>consists of</a:t>
            </a: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 knowing the current state and using physics-based </a:t>
            </a:r>
            <a:r>
              <a:rPr lang="en-US" sz="2200" dirty="0">
                <a:solidFill>
                  <a:srgbClr val="222222"/>
                </a:solidFill>
                <a:latin typeface="Helvetica Neue" panose="02000503000000020004" pitchFamily="2" charset="0"/>
              </a:rPr>
              <a:t>equations </a:t>
            </a: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to </a:t>
            </a:r>
            <a:r>
              <a:rPr lang="en-US" sz="2200" b="1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project it forward</a:t>
            </a: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Chapter 1 of G&amp;R: Climate as a statistical idea</a:t>
            </a:r>
          </a:p>
        </p:txBody>
      </p:sp>
      <p:pic>
        <p:nvPicPr>
          <p:cNvPr id="1026" name="Picture 2" descr="Probability Examples In Daily Life">
            <a:extLst>
              <a:ext uri="{FF2B5EF4-FFF2-40B4-BE49-F238E27FC236}">
                <a16:creationId xmlns:a16="http://schemas.microsoft.com/office/drawing/2014/main" id="{2AEDD4F0-FC68-BB46-8A84-477A5700E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0" y="1127266"/>
            <a:ext cx="3901440" cy="209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10E1F8-B92F-3E44-8F4C-6876636C5B18}"/>
              </a:ext>
            </a:extLst>
          </p:cNvPr>
          <p:cNvSpPr/>
          <p:nvPr/>
        </p:nvSpPr>
        <p:spPr>
          <a:xfrm>
            <a:off x="-235216" y="3071396"/>
            <a:ext cx="7306576" cy="3498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base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b="1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Numerical Weather Prediction </a:t>
            </a: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(NWP) models are sophisticated models used to </a:t>
            </a:r>
            <a:r>
              <a:rPr lang="en-US" sz="2200" dirty="0">
                <a:solidFill>
                  <a:srgbClr val="222222"/>
                </a:solidFill>
                <a:latin typeface="Helvetica Neue" panose="02000503000000020004" pitchFamily="2" charset="0"/>
              </a:rPr>
              <a:t>project into the future (a few days).</a:t>
            </a:r>
            <a:endParaRPr lang="en-US" sz="2200" b="0" i="0" u="none" strike="noStrike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marL="800100" lvl="1" indent="-342900" fontAlgn="base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b="1" dirty="0" err="1">
                <a:solidFill>
                  <a:srgbClr val="222222"/>
                </a:solidFill>
                <a:latin typeface="Helvetica Neue" panose="02000503000000020004" pitchFamily="2" charset="0"/>
              </a:rPr>
              <a:t>Earth.nullschool.net</a:t>
            </a:r>
            <a:r>
              <a:rPr lang="en-US" sz="2200" b="1" dirty="0">
                <a:solidFill>
                  <a:srgbClr val="222222"/>
                </a:solidFill>
                <a:latin typeface="Helvetica Neue" panose="02000503000000020004" pitchFamily="2" charset="0"/>
              </a:rPr>
              <a:t> </a:t>
            </a:r>
            <a:r>
              <a:rPr lang="en-US" sz="2200" dirty="0">
                <a:solidFill>
                  <a:srgbClr val="222222"/>
                </a:solidFill>
                <a:latin typeface="Helvetica Neue" panose="02000503000000020004" pitchFamily="2" charset="0"/>
              </a:rPr>
              <a:t>is a </a:t>
            </a:r>
            <a:r>
              <a:rPr lang="en-US" sz="2200" i="1" dirty="0">
                <a:solidFill>
                  <a:srgbClr val="222222"/>
                </a:solidFill>
                <a:latin typeface="Helvetica Neue" panose="02000503000000020004" pitchFamily="2" charset="0"/>
              </a:rPr>
              <a:t>reanalysis</a:t>
            </a:r>
            <a:r>
              <a:rPr lang="en-US" sz="2200" dirty="0">
                <a:solidFill>
                  <a:srgbClr val="222222"/>
                </a:solidFill>
                <a:latin typeface="Helvetica Neue" panose="02000503000000020004" pitchFamily="2" charset="0"/>
              </a:rPr>
              <a:t> model – a model that actively incorporates measurements. Also good for a few days into the future.</a:t>
            </a:r>
          </a:p>
          <a:p>
            <a:pPr marL="800100" lvl="1" indent="-342900" fontAlgn="base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b="1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Global Climate Models </a:t>
            </a:r>
            <a:r>
              <a:rPr lang="en-US" sz="2200" b="0" i="0" u="none" strike="noStrike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(GCMs) project farther into the future. Accuracy is not good past a week or two, but we hope the statistics are reliable.</a:t>
            </a:r>
            <a:endParaRPr lang="en-US" sz="2200" b="0" i="0" u="none" strike="noStrike" dirty="0">
              <a:solidFill>
                <a:srgbClr val="1E4E7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D30B0CE-9184-634A-BC7A-ABF523F7991A}"/>
              </a:ext>
            </a:extLst>
          </p:cNvPr>
          <p:cNvSpPr/>
          <p:nvPr/>
        </p:nvSpPr>
        <p:spPr>
          <a:xfrm>
            <a:off x="10094976" y="2851940"/>
            <a:ext cx="243840" cy="219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4A1819-BAED-6447-A4A3-46565D5BF6D4}"/>
              </a:ext>
            </a:extLst>
          </p:cNvPr>
          <p:cNvSpPr/>
          <p:nvPr/>
        </p:nvSpPr>
        <p:spPr>
          <a:xfrm>
            <a:off x="5285232" y="1359408"/>
            <a:ext cx="243840" cy="219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2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that </a:t>
            </a:r>
            <a:r>
              <a:rPr lang="en-US" sz="2400" b="1" dirty="0" err="1"/>
              <a:t>PhET</a:t>
            </a:r>
            <a:r>
              <a:rPr lang="en-US" sz="2400" b="1" dirty="0"/>
              <a:t> simulator: Principle of radiative balance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68E3503-08A5-7F4E-A574-BF16BA8A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" y="1254145"/>
            <a:ext cx="4794504" cy="2820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445B4A-5F96-F442-9896-395DC684A7E0}"/>
                  </a:ext>
                </a:extLst>
              </p:cNvPr>
              <p:cNvSpPr txBox="1"/>
              <p:nvPr/>
            </p:nvSpPr>
            <p:spPr>
              <a:xfrm>
                <a:off x="5181600" y="1213531"/>
                <a:ext cx="70104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Yellow photons represent </a:t>
                </a:r>
                <a:r>
                  <a:rPr lang="en-US" sz="2400" b="1" dirty="0"/>
                  <a:t>shortwave radiation </a:t>
                </a:r>
                <a:r>
                  <a:rPr lang="en-US" sz="2400" dirty="0"/>
                  <a:t>from the sun. 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We’ll call the flux of shortwave energy coming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𝒔𝒘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In our model, we’re going to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𝒔𝒘</m:t>
                        </m:r>
                      </m:sub>
                    </m:sSub>
                  </m:oMath>
                </a14:m>
                <a:r>
                  <a:rPr lang="en-US" sz="2400" dirty="0"/>
                  <a:t> is a constant (which is a pretty good approximation).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445B4A-5F96-F442-9896-395DC684A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213531"/>
                <a:ext cx="7010400" cy="2677656"/>
              </a:xfrm>
              <a:prstGeom prst="rect">
                <a:avLst/>
              </a:prstGeom>
              <a:blipFill>
                <a:blip r:embed="rId4"/>
                <a:stretch>
                  <a:fillRect l="-1447" t="-1887" r="-542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B85DB76-DD24-EE30-BD0F-823E13AE8DDA}"/>
              </a:ext>
            </a:extLst>
          </p:cNvPr>
          <p:cNvSpPr/>
          <p:nvPr/>
        </p:nvSpPr>
        <p:spPr>
          <a:xfrm>
            <a:off x="1896036" y="5737982"/>
            <a:ext cx="7632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phet.colorado.edu</a:t>
            </a:r>
            <a:r>
              <a:rPr lang="en-US" sz="2400" dirty="0">
                <a:hlinkClick r:id="rId2"/>
              </a:rPr>
              <a:t>/sims/</a:t>
            </a:r>
            <a:r>
              <a:rPr lang="en-US" sz="2400" dirty="0" err="1">
                <a:hlinkClick r:id="rId2"/>
              </a:rPr>
              <a:t>cheerpj</a:t>
            </a:r>
            <a:r>
              <a:rPr lang="en-US" sz="2400" dirty="0">
                <a:hlinkClick r:id="rId2"/>
              </a:rPr>
              <a:t>/greenhouse/latest/</a:t>
            </a:r>
            <a:r>
              <a:rPr lang="en-US" sz="2400" dirty="0" err="1">
                <a:hlinkClick r:id="rId2"/>
              </a:rPr>
              <a:t>greenhouse.html?simulation</a:t>
            </a:r>
            <a:r>
              <a:rPr lang="en-US" sz="2400" dirty="0">
                <a:hlinkClick r:id="rId2"/>
              </a:rPr>
              <a:t>=greenhouse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07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68E3503-08A5-7F4E-A574-BF16BA8A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" y="1254145"/>
            <a:ext cx="4794504" cy="2820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445B4A-5F96-F442-9896-395DC684A7E0}"/>
                  </a:ext>
                </a:extLst>
              </p:cNvPr>
              <p:cNvSpPr txBox="1"/>
              <p:nvPr/>
            </p:nvSpPr>
            <p:spPr>
              <a:xfrm>
                <a:off x="5181600" y="1117836"/>
                <a:ext cx="70104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Red photons represent </a:t>
                </a:r>
                <a:r>
                  <a:rPr lang="en-US" sz="2400" b="1" dirty="0"/>
                  <a:t>longwave radiation</a:t>
                </a:r>
                <a:r>
                  <a:rPr lang="en-US" sz="2400" dirty="0"/>
                  <a:t> emitted by Earth’s surface (also by the atmosphere, your hands, any solid object)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r>
                  <a:rPr lang="en-US" sz="2400" dirty="0"/>
                  <a:t>We’ll call the longwave energy going out to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𝒍𝒘</m:t>
                        </m:r>
                      </m:sub>
                    </m:sSub>
                  </m:oMath>
                </a14:m>
                <a:r>
                  <a:rPr lang="en-US" sz="2400" dirty="0"/>
                  <a:t> is a strong function of Earth’s temperature: The </a:t>
                </a:r>
                <a:r>
                  <a:rPr lang="en-US" sz="2400" b="1" dirty="0"/>
                  <a:t>hotter</a:t>
                </a:r>
                <a:r>
                  <a:rPr lang="en-US" sz="2400" dirty="0"/>
                  <a:t> the surface of the earth, the bigger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𝒍𝒘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445B4A-5F96-F442-9896-395DC684A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117836"/>
                <a:ext cx="7010400" cy="3046988"/>
              </a:xfrm>
              <a:prstGeom prst="rect">
                <a:avLst/>
              </a:prstGeom>
              <a:blipFill>
                <a:blip r:embed="rId4"/>
                <a:stretch>
                  <a:fillRect l="-1447" t="-1245" r="-904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4178303-35E7-9C55-AE22-A5EF10F15F7B}"/>
              </a:ext>
            </a:extLst>
          </p:cNvPr>
          <p:cNvSpPr/>
          <p:nvPr/>
        </p:nvSpPr>
        <p:spPr>
          <a:xfrm>
            <a:off x="1896036" y="5737982"/>
            <a:ext cx="7632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phet.colorado.edu</a:t>
            </a:r>
            <a:r>
              <a:rPr lang="en-US" sz="2400" dirty="0">
                <a:hlinkClick r:id="rId2"/>
              </a:rPr>
              <a:t>/sims/</a:t>
            </a:r>
            <a:r>
              <a:rPr lang="en-US" sz="2400" dirty="0" err="1">
                <a:hlinkClick r:id="rId2"/>
              </a:rPr>
              <a:t>cheerpj</a:t>
            </a:r>
            <a:r>
              <a:rPr lang="en-US" sz="2400" dirty="0">
                <a:hlinkClick r:id="rId2"/>
              </a:rPr>
              <a:t>/greenhouse/latest/</a:t>
            </a:r>
            <a:r>
              <a:rPr lang="en-US" sz="2400" dirty="0" err="1">
                <a:hlinkClick r:id="rId2"/>
              </a:rPr>
              <a:t>greenhouse.html?simulation</a:t>
            </a:r>
            <a:r>
              <a:rPr lang="en-US" sz="2400" dirty="0">
                <a:hlinkClick r:id="rId2"/>
              </a:rPr>
              <a:t>=greenhouse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530F0-7D3E-3F98-B564-000F4A67DA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that </a:t>
            </a:r>
            <a:r>
              <a:rPr lang="en-US" sz="2400" b="1" dirty="0" err="1"/>
              <a:t>PhET</a:t>
            </a:r>
            <a:r>
              <a:rPr lang="en-US" sz="2400" b="1" dirty="0"/>
              <a:t> simulator: Principle of radiative balance</a:t>
            </a:r>
          </a:p>
        </p:txBody>
      </p:sp>
    </p:spTree>
    <p:extLst>
      <p:ext uri="{BB962C8B-B14F-4D97-AF65-F5344CB8AC3E}">
        <p14:creationId xmlns:p14="http://schemas.microsoft.com/office/powerpoint/2010/main" val="93855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B18F80-9909-6F4D-B9EF-FB229199814D}"/>
              </a:ext>
            </a:extLst>
          </p:cNvPr>
          <p:cNvSpPr txBox="1"/>
          <p:nvPr/>
        </p:nvSpPr>
        <p:spPr>
          <a:xfrm>
            <a:off x="2035262" y="1781294"/>
            <a:ext cx="72515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Say we have this code: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b="1" dirty="0" err="1"/>
              <a:t>xarray</a:t>
            </a:r>
            <a:r>
              <a:rPr lang="en-US" sz="2400" b="1" dirty="0"/>
              <a:t> = </a:t>
            </a:r>
            <a:r>
              <a:rPr lang="en-US" sz="2400" b="1" dirty="0" err="1"/>
              <a:t>np.linspace</a:t>
            </a:r>
            <a:r>
              <a:rPr lang="en-US" sz="2400" b="1" dirty="0"/>
              <a:t>(0,2,100)</a:t>
            </a:r>
          </a:p>
          <a:p>
            <a:endParaRPr lang="en-US" sz="2400" dirty="0"/>
          </a:p>
          <a:p>
            <a:r>
              <a:rPr lang="en-US" sz="2400" dirty="0"/>
              <a:t>What will be the result of this print statement?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b="1" dirty="0"/>
              <a:t>print(</a:t>
            </a:r>
            <a:r>
              <a:rPr lang="en-US" sz="2400" b="1" dirty="0" err="1"/>
              <a:t>xarray</a:t>
            </a:r>
            <a:r>
              <a:rPr lang="en-US" sz="24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40F57-0D44-62A3-3100-2799C386545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</p:spTree>
    <p:extLst>
      <p:ext uri="{BB962C8B-B14F-4D97-AF65-F5344CB8AC3E}">
        <p14:creationId xmlns:p14="http://schemas.microsoft.com/office/powerpoint/2010/main" val="398732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B18F80-9909-6F4D-B9EF-FB229199814D}"/>
              </a:ext>
            </a:extLst>
          </p:cNvPr>
          <p:cNvSpPr txBox="1"/>
          <p:nvPr/>
        </p:nvSpPr>
        <p:spPr>
          <a:xfrm>
            <a:off x="862396" y="1394698"/>
            <a:ext cx="48482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say this: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b="1" dirty="0" err="1"/>
              <a:t>xarray</a:t>
            </a:r>
            <a:r>
              <a:rPr lang="en-US" sz="2400" b="1" dirty="0"/>
              <a:t> = </a:t>
            </a:r>
            <a:r>
              <a:rPr lang="en-US" sz="2400" b="1" dirty="0" err="1"/>
              <a:t>np.linspace</a:t>
            </a:r>
            <a:r>
              <a:rPr lang="en-US" sz="2400" b="1" dirty="0"/>
              <a:t>(0,2,100)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rootx</a:t>
            </a:r>
            <a:r>
              <a:rPr lang="en-US" sz="2400" b="1" dirty="0"/>
              <a:t> = </a:t>
            </a:r>
            <a:r>
              <a:rPr lang="en-US" sz="2400" b="1" dirty="0" err="1"/>
              <a:t>xarray</a:t>
            </a:r>
            <a:r>
              <a:rPr lang="en-US" sz="2400" b="1" dirty="0"/>
              <a:t>**(1/2)</a:t>
            </a:r>
          </a:p>
          <a:p>
            <a:endParaRPr lang="en-US" sz="2400" dirty="0"/>
          </a:p>
          <a:p>
            <a:r>
              <a:rPr lang="en-US" sz="2400" dirty="0"/>
              <a:t>Then, which of the following will produce the graph shown at right?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b="1" dirty="0" err="1"/>
              <a:t>plt.plot</a:t>
            </a:r>
            <a:r>
              <a:rPr lang="en-US" sz="2400" b="1" dirty="0"/>
              <a:t>(</a:t>
            </a:r>
            <a:r>
              <a:rPr lang="en-US" sz="2400" b="1" dirty="0" err="1"/>
              <a:t>xarray,rootx</a:t>
            </a:r>
            <a:r>
              <a:rPr lang="en-US" sz="2400" b="1" dirty="0"/>
              <a:t>)</a:t>
            </a:r>
          </a:p>
          <a:p>
            <a:r>
              <a:rPr lang="en-US" sz="2400" dirty="0"/>
              <a:t>or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plt.plot</a:t>
            </a:r>
            <a:r>
              <a:rPr lang="en-US" sz="2400" b="1" dirty="0"/>
              <a:t>(</a:t>
            </a:r>
            <a:r>
              <a:rPr lang="en-US" sz="2400" b="1" dirty="0" err="1"/>
              <a:t>rootx</a:t>
            </a:r>
            <a:r>
              <a:rPr lang="en-US" sz="2400" b="1" dirty="0"/>
              <a:t>, </a:t>
            </a:r>
            <a:r>
              <a:rPr lang="en-US" sz="2400" b="1" dirty="0" err="1"/>
              <a:t>xarray</a:t>
            </a:r>
            <a:r>
              <a:rPr lang="en-US" sz="2400" b="1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8A3C0-1AF1-6940-AC63-1BC53566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60" y="1652290"/>
            <a:ext cx="5335544" cy="3897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ABF5F-4800-6750-1563-17B0F36ACA1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</p:spTree>
    <p:extLst>
      <p:ext uri="{BB962C8B-B14F-4D97-AF65-F5344CB8AC3E}">
        <p14:creationId xmlns:p14="http://schemas.microsoft.com/office/powerpoint/2010/main" val="284696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B18F80-9909-6F4D-B9EF-FB229199814D}"/>
              </a:ext>
            </a:extLst>
          </p:cNvPr>
          <p:cNvSpPr txBox="1"/>
          <p:nvPr/>
        </p:nvSpPr>
        <p:spPr>
          <a:xfrm>
            <a:off x="885256" y="1536174"/>
            <a:ext cx="1072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say this: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b="1" dirty="0"/>
              <a:t>a = 3*8**3-10</a:t>
            </a:r>
          </a:p>
          <a:p>
            <a:endParaRPr lang="en-US" sz="2400" b="1" dirty="0"/>
          </a:p>
          <a:p>
            <a:r>
              <a:rPr lang="en-US" sz="2400" dirty="0"/>
              <a:t>Which of these will give the </a:t>
            </a:r>
            <a:r>
              <a:rPr lang="en-US" sz="2400" b="1" dirty="0"/>
              <a:t>same</a:t>
            </a:r>
            <a:r>
              <a:rPr lang="en-US" sz="2400" dirty="0"/>
              <a:t> result? </a:t>
            </a:r>
          </a:p>
          <a:p>
            <a:endParaRPr lang="en-US" sz="2400" b="1" dirty="0"/>
          </a:p>
          <a:p>
            <a:r>
              <a:rPr lang="en-US" sz="2400" b="1" dirty="0"/>
              <a:t>	b = (3*8**3)-10</a:t>
            </a:r>
          </a:p>
          <a:p>
            <a:pPr lvl="2"/>
            <a:r>
              <a:rPr lang="en-US" sz="2400" b="1" dirty="0"/>
              <a:t>c = 3*(8**3-10)</a:t>
            </a:r>
          </a:p>
          <a:p>
            <a:endParaRPr lang="en-US" sz="2400" b="1" dirty="0"/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B6997-AA02-999F-39F4-E92BE964503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</p:spTree>
    <p:extLst>
      <p:ext uri="{BB962C8B-B14F-4D97-AF65-F5344CB8AC3E}">
        <p14:creationId xmlns:p14="http://schemas.microsoft.com/office/powerpoint/2010/main" val="305460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8C1D6F-5814-492C-8978-531F3353474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 of main points this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330EE-38BA-350A-6B85-583574C32EEB}"/>
              </a:ext>
            </a:extLst>
          </p:cNvPr>
          <p:cNvSpPr txBox="1"/>
          <p:nvPr/>
        </p:nvSpPr>
        <p:spPr>
          <a:xfrm>
            <a:off x="125730" y="765810"/>
            <a:ext cx="4869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the </a:t>
            </a:r>
            <a:r>
              <a:rPr lang="en-US" sz="2400" b="1" dirty="0" err="1"/>
              <a:t>SynopticSystems</a:t>
            </a:r>
            <a:r>
              <a:rPr lang="en-US" sz="2400" dirty="0"/>
              <a:t> CGI …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83CBE-D997-144C-A33B-8C1DB687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/>
          <a:stretch/>
        </p:blipFill>
        <p:spPr>
          <a:xfrm>
            <a:off x="240030" y="1314450"/>
            <a:ext cx="9147810" cy="2368539"/>
          </a:xfrm>
          <a:prstGeom prst="rect">
            <a:avLst/>
          </a:prstGeom>
        </p:spPr>
      </p:pic>
      <p:pic>
        <p:nvPicPr>
          <p:cNvPr id="3" name="Picture 2" descr="Geography--Atmosphere: Lecture one">
            <a:extLst>
              <a:ext uri="{FF2B5EF4-FFF2-40B4-BE49-F238E27FC236}">
                <a16:creationId xmlns:a16="http://schemas.microsoft.com/office/drawing/2014/main" id="{35270C19-9D41-2FEA-5FEA-A97B6B22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09" y="3580119"/>
            <a:ext cx="5134665" cy="288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BC7B1-8A40-7133-D944-71053192F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26" y="3682989"/>
            <a:ext cx="4597400" cy="24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4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D19F2-2F34-01BC-AE04-B0A56AAF602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55790-F15E-EF29-6115-78A71C0E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910" y="952500"/>
            <a:ext cx="6032500" cy="323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0FF17-67E8-0988-6C25-21E27FC0AD6E}"/>
              </a:ext>
            </a:extLst>
          </p:cNvPr>
          <p:cNvSpPr txBox="1"/>
          <p:nvPr/>
        </p:nvSpPr>
        <p:spPr>
          <a:xfrm>
            <a:off x="233746" y="1351508"/>
            <a:ext cx="484826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say this:</a:t>
            </a:r>
          </a:p>
          <a:p>
            <a:endParaRPr lang="en-US" sz="2400" dirty="0"/>
          </a:p>
          <a:p>
            <a:pPr lvl="1"/>
            <a:r>
              <a:rPr lang="en-US" sz="2400" b="1" dirty="0"/>
              <a:t># Load the data</a:t>
            </a:r>
          </a:p>
          <a:p>
            <a:pPr lvl="1"/>
            <a:r>
              <a:rPr lang="en-US" sz="2400" b="1" dirty="0"/>
              <a:t>filename = 'dataset1.txt'</a:t>
            </a:r>
          </a:p>
          <a:p>
            <a:pPr lvl="1"/>
            <a:r>
              <a:rPr lang="en-US" sz="2400" b="1" dirty="0"/>
              <a:t>data = </a:t>
            </a:r>
            <a:r>
              <a:rPr lang="en-US" sz="2400" b="1" dirty="0" err="1"/>
              <a:t>np.loadtxt</a:t>
            </a:r>
            <a:r>
              <a:rPr lang="en-US" sz="2400" b="1" dirty="0"/>
              <a:t>(filename)</a:t>
            </a:r>
          </a:p>
          <a:p>
            <a:endParaRPr lang="en-US" sz="2400" dirty="0"/>
          </a:p>
          <a:p>
            <a:r>
              <a:rPr lang="en-US" sz="2400" dirty="0"/>
              <a:t>What will appear when we say this:</a:t>
            </a:r>
            <a:r>
              <a:rPr lang="en-US" sz="2400" b="1" dirty="0"/>
              <a:t> </a:t>
            </a:r>
          </a:p>
          <a:p>
            <a:endParaRPr lang="en-US" sz="2400" b="1" dirty="0"/>
          </a:p>
          <a:p>
            <a:pPr lvl="1"/>
            <a:r>
              <a:rPr lang="en-US" sz="2400" b="1" dirty="0"/>
              <a:t>print(</a:t>
            </a:r>
            <a:r>
              <a:rPr lang="en-US" sz="2400" b="1" dirty="0" err="1"/>
              <a:t>np.shape</a:t>
            </a:r>
            <a:r>
              <a:rPr lang="en-US" sz="2400" b="1" dirty="0"/>
              <a:t>(data))</a:t>
            </a:r>
          </a:p>
        </p:txBody>
      </p:sp>
    </p:spTree>
    <p:extLst>
      <p:ext uri="{BB962C8B-B14F-4D97-AF65-F5344CB8AC3E}">
        <p14:creationId xmlns:p14="http://schemas.microsoft.com/office/powerpoint/2010/main" val="135734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D19F2-2F34-01BC-AE04-B0A56AAF602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55790-F15E-EF29-6115-78A71C0E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910" y="952500"/>
            <a:ext cx="6032500" cy="323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0FF17-67E8-0988-6C25-21E27FC0AD6E}"/>
              </a:ext>
            </a:extLst>
          </p:cNvPr>
          <p:cNvSpPr txBox="1"/>
          <p:nvPr/>
        </p:nvSpPr>
        <p:spPr>
          <a:xfrm>
            <a:off x="233746" y="1351508"/>
            <a:ext cx="48482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say this:</a:t>
            </a:r>
          </a:p>
          <a:p>
            <a:endParaRPr lang="en-US" sz="2400" dirty="0"/>
          </a:p>
          <a:p>
            <a:pPr lvl="1"/>
            <a:r>
              <a:rPr lang="en-US" sz="2400" b="1" dirty="0"/>
              <a:t># Load the data</a:t>
            </a:r>
          </a:p>
          <a:p>
            <a:pPr lvl="1"/>
            <a:r>
              <a:rPr lang="en-US" sz="2400" b="1" dirty="0"/>
              <a:t>filename = 'dataset1.txt'</a:t>
            </a:r>
          </a:p>
          <a:p>
            <a:pPr lvl="1"/>
            <a:r>
              <a:rPr lang="en-US" sz="2400" b="1" dirty="0"/>
              <a:t>data = </a:t>
            </a:r>
            <a:r>
              <a:rPr lang="en-US" sz="2400" b="1" dirty="0" err="1"/>
              <a:t>np.loadtxt</a:t>
            </a:r>
            <a:r>
              <a:rPr lang="en-US" sz="2400" b="1" dirty="0"/>
              <a:t>(filename)</a:t>
            </a:r>
          </a:p>
          <a:p>
            <a:endParaRPr lang="en-US" sz="2400" dirty="0"/>
          </a:p>
          <a:p>
            <a:r>
              <a:rPr lang="en-US" sz="2400" dirty="0"/>
              <a:t>What will appear when we say this:</a:t>
            </a:r>
            <a:r>
              <a:rPr lang="en-US" sz="2400" b="1" dirty="0"/>
              <a:t> </a:t>
            </a:r>
          </a:p>
          <a:p>
            <a:endParaRPr lang="en-US" sz="2400" b="1" dirty="0"/>
          </a:p>
          <a:p>
            <a:pPr lvl="1"/>
            <a:r>
              <a:rPr lang="en-US" sz="2400" b="1" dirty="0"/>
              <a:t>print(</a:t>
            </a:r>
            <a:r>
              <a:rPr lang="en-US" sz="2400" b="1" dirty="0" err="1"/>
              <a:t>np.shape</a:t>
            </a:r>
            <a:r>
              <a:rPr lang="en-US" sz="2400" b="1" dirty="0"/>
              <a:t>(data))</a:t>
            </a:r>
          </a:p>
          <a:p>
            <a:pPr lvl="1" algn="ctr"/>
            <a:r>
              <a:rPr lang="en-US" sz="2400" b="1" dirty="0">
                <a:solidFill>
                  <a:srgbClr val="7030A0"/>
                </a:solidFill>
              </a:rPr>
              <a:t>(6, 2)</a:t>
            </a:r>
          </a:p>
        </p:txBody>
      </p:sp>
    </p:spTree>
    <p:extLst>
      <p:ext uri="{BB962C8B-B14F-4D97-AF65-F5344CB8AC3E}">
        <p14:creationId xmlns:p14="http://schemas.microsoft.com/office/powerpoint/2010/main" val="26762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D19F2-2F34-01BC-AE04-B0A56AAF602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55790-F15E-EF29-6115-78A71C0E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910" y="952500"/>
            <a:ext cx="6032500" cy="323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0FF17-67E8-0988-6C25-21E27FC0AD6E}"/>
              </a:ext>
            </a:extLst>
          </p:cNvPr>
          <p:cNvSpPr txBox="1"/>
          <p:nvPr/>
        </p:nvSpPr>
        <p:spPr>
          <a:xfrm>
            <a:off x="233746" y="1351508"/>
            <a:ext cx="48482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say this:</a:t>
            </a:r>
          </a:p>
          <a:p>
            <a:endParaRPr lang="en-US" sz="2400" dirty="0"/>
          </a:p>
          <a:p>
            <a:pPr lvl="1"/>
            <a:r>
              <a:rPr lang="en-US" sz="2400" b="1" dirty="0"/>
              <a:t># Load the data</a:t>
            </a:r>
          </a:p>
          <a:p>
            <a:pPr lvl="1"/>
            <a:r>
              <a:rPr lang="en-US" sz="2400" b="1" dirty="0"/>
              <a:t>filename = 'dataset1.txt'</a:t>
            </a:r>
          </a:p>
          <a:p>
            <a:pPr lvl="1"/>
            <a:r>
              <a:rPr lang="en-US" sz="2400" b="1" dirty="0"/>
              <a:t>data = </a:t>
            </a:r>
            <a:r>
              <a:rPr lang="en-US" sz="2400" b="1" dirty="0" err="1"/>
              <a:t>np.loadtxt</a:t>
            </a:r>
            <a:r>
              <a:rPr lang="en-US" sz="2400" b="1" dirty="0"/>
              <a:t>(filename)</a:t>
            </a:r>
          </a:p>
          <a:p>
            <a:endParaRPr lang="en-US" sz="2400" dirty="0"/>
          </a:p>
          <a:p>
            <a:r>
              <a:rPr lang="en-US" sz="2400" dirty="0"/>
              <a:t>Which will appear when we say this:</a:t>
            </a:r>
            <a:r>
              <a:rPr lang="en-US" sz="2400" b="1" dirty="0"/>
              <a:t>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print(data[:,1])</a:t>
            </a:r>
          </a:p>
          <a:p>
            <a:pPr lvl="1"/>
            <a:endParaRPr lang="en-US" sz="2400" b="1" dirty="0"/>
          </a:p>
          <a:p>
            <a:pPr lvl="1" algn="ctr"/>
            <a:r>
              <a:rPr lang="en-US" sz="2400" dirty="0">
                <a:solidFill>
                  <a:schemeClr val="tx2"/>
                </a:solidFill>
              </a:rPr>
              <a:t>[ 999. 985. 992. 998. 1010. 984.]</a:t>
            </a:r>
          </a:p>
          <a:p>
            <a:pPr lvl="1" algn="ctr"/>
            <a:r>
              <a:rPr lang="en-US" sz="2400" dirty="0"/>
              <a:t>or</a:t>
            </a:r>
          </a:p>
          <a:p>
            <a:pPr lvl="1" algn="ctr"/>
            <a:r>
              <a:rPr lang="en-US" sz="2400" dirty="0">
                <a:solidFill>
                  <a:schemeClr val="tx2"/>
                </a:solidFill>
              </a:rPr>
              <a:t> [75. 86. 58. 44. 54. 82.] 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7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D19F2-2F34-01BC-AE04-B0A56AAF602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kind of thing I might ask you during our interview (Week 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55790-F15E-EF29-6115-78A71C0E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910" y="952500"/>
            <a:ext cx="6032500" cy="323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0FF17-67E8-0988-6C25-21E27FC0AD6E}"/>
              </a:ext>
            </a:extLst>
          </p:cNvPr>
          <p:cNvSpPr txBox="1"/>
          <p:nvPr/>
        </p:nvSpPr>
        <p:spPr>
          <a:xfrm>
            <a:off x="233746" y="1351508"/>
            <a:ext cx="48482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we say this:</a:t>
            </a:r>
          </a:p>
          <a:p>
            <a:endParaRPr lang="en-US" sz="2400" dirty="0"/>
          </a:p>
          <a:p>
            <a:pPr lvl="1"/>
            <a:r>
              <a:rPr lang="en-US" sz="2400" b="1" dirty="0"/>
              <a:t># Load the data</a:t>
            </a:r>
          </a:p>
          <a:p>
            <a:pPr lvl="1"/>
            <a:r>
              <a:rPr lang="en-US" sz="2400" b="1" dirty="0"/>
              <a:t>filename = 'dataset1.txt'</a:t>
            </a:r>
          </a:p>
          <a:p>
            <a:pPr lvl="1"/>
            <a:r>
              <a:rPr lang="en-US" sz="2400" b="1" dirty="0"/>
              <a:t>data = </a:t>
            </a:r>
            <a:r>
              <a:rPr lang="en-US" sz="2400" b="1" dirty="0" err="1"/>
              <a:t>np.loadtxt</a:t>
            </a:r>
            <a:r>
              <a:rPr lang="en-US" sz="2400" b="1" dirty="0"/>
              <a:t>(filename)</a:t>
            </a:r>
          </a:p>
          <a:p>
            <a:endParaRPr lang="en-US" sz="2400" dirty="0"/>
          </a:p>
          <a:p>
            <a:r>
              <a:rPr lang="en-US" sz="2400" dirty="0"/>
              <a:t>Which will appear when we say this:</a:t>
            </a:r>
            <a:r>
              <a:rPr lang="en-US" sz="2400" b="1" dirty="0"/>
              <a:t>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print(data[:,1])</a:t>
            </a:r>
          </a:p>
          <a:p>
            <a:pPr lvl="1"/>
            <a:endParaRPr lang="en-US" sz="2400" b="1" dirty="0"/>
          </a:p>
          <a:p>
            <a:pPr lvl="1" algn="ctr"/>
            <a:r>
              <a:rPr lang="en-US" sz="2400" dirty="0">
                <a:solidFill>
                  <a:schemeClr val="tx2"/>
                </a:solidFill>
              </a:rPr>
              <a:t>[ 999. 985. 992. 998. 1010. 984.]</a:t>
            </a:r>
          </a:p>
          <a:p>
            <a:pPr lvl="1" algn="ctr"/>
            <a:r>
              <a:rPr lang="en-US" sz="2400" dirty="0"/>
              <a:t>or</a:t>
            </a:r>
          </a:p>
          <a:p>
            <a:pPr lvl="1" algn="ctr"/>
            <a:r>
              <a:rPr lang="en-US" sz="2400" b="1" dirty="0">
                <a:solidFill>
                  <a:srgbClr val="7030A0"/>
                </a:solidFill>
              </a:rPr>
              <a:t> [75. 86. 58. 44. 54. 82.] </a:t>
            </a:r>
          </a:p>
        </p:txBody>
      </p:sp>
    </p:spTree>
    <p:extLst>
      <p:ext uri="{BB962C8B-B14F-4D97-AF65-F5344CB8AC3E}">
        <p14:creationId xmlns:p14="http://schemas.microsoft.com/office/powerpoint/2010/main" val="309966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940</Words>
  <Application>Microsoft Macintosh PowerPoint</Application>
  <PresentationFormat>Widescreen</PresentationFormat>
  <Paragraphs>132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26</cp:revision>
  <dcterms:created xsi:type="dcterms:W3CDTF">2021-09-03T17:45:42Z</dcterms:created>
  <dcterms:modified xsi:type="dcterms:W3CDTF">2023-09-01T17:48:08Z</dcterms:modified>
</cp:coreProperties>
</file>